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369110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4" name="Google Shape;374;p3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7" name="Google Shape;17;p2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/35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/35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3-%EB%AC%B8%EC%84%9C-%EA%B0%9D%EC%B2%B4-%EC%86%8D%EC%84%B1-%EC%A1%B0%EC%9E%9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4-%EB%AC%B8%EC%84%9C-%EA%B0%9D%EC%B2%B4-%EC%8A%A4%ED%83%80%EC%9D%BC-%EC%A1%B0%EC%9E%9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4-%EB%AC%B8%EC%84%9C-%EA%B0%9D%EC%B2%B4-%EC%8A%A4%ED%83%80%EC%9D%BC-%EC%A1%B0%EC%9E%9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4-%EB%AC%B8%EC%84%9C-%EA%B0%9D%EC%B2%B4-%EC%8A%A4%ED%83%80%EC%9D%BC-%EC%A1%B0%EC%9E%91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5-%EB%AC%B8%EC%84%9C-%EA%B0%9D%EC%B2%B4-%EA%B8%80%EC%9E%90-%EC%A1%B0%EC%9E%9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5-%EB%AC%B8%EC%84%9C-%EA%B0%9D%EC%B2%B4-%EA%B8%80%EC%9E%90-%EC%A1%B0%EC%9E%9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chapter11.html#%EA%B8%B0%EB%B3%B8-%EC%98%88%EC%A0%9C-11-6-%ED%81%B4%EB%9E%98%EC%8A%A4-%EC%A1%B0%EC%9E%91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7-click-%EC%9D%B4%EB%B2%A4%ED%8A%B8-%EC%97%B0%EA%B2%B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8-%EB%B3%B5%ED%95%A9-%EC%9D%B4%EB%B2%A4%ED%8A%B8-%EC%97%B0%EA%B2%B0-%EB%A9%94%EC%84%9C%EB%93%9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9-%EC%9D%BC%EB%B0%98-%EC%9D%B4%EB%B2%A4%ED%8A%B8-%EC%97%B0%EA%B2%B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9-%EC%9D%BC%EB%B0%98-%EC%9D%B4%EB%B2%A4%ED%8A%B8-%EC%97%B0%EA%B2%B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10-%EA%B8%B0%EB%B3%B8-%EC%9D%B4%EB%B2%A4%ED%8A%B8-%EC%A0%9C%EA%B1%B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11-%ED%83%9C%EA%B7%B8%EA%B0%80-%EC%82%AC%EB%9D%BC%EC%A1%8C%EB%8B%A4%EA%B0%80-%EB%82%98%ED%83%80%EB%82%98%EB%8A%94-%ED%9A%A8%EA%B3%B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12-%EC%95%A0%EB%8B%88%EB%A9%94%EC%9D%B4%EC%85%98-%ED%9A%A8%EA%B3%B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13-%EC%95%A0%EB%8B%88%EB%A9%94%EC%9D%B4%EC%85%98-%ED%9A%A8%EA%B3%BC-%EC%A0%95%EC%A7%8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13-%EC%95%A0%EB%8B%88%EB%A9%94%EC%9D%B4%EC%85%98-%ED%9A%A8%EA%B3%BC-%EC%A0%95%EC%A7%8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jquery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4" Type="http://schemas.openxmlformats.org/officeDocument/2006/relationships/hyperlink" Target="https://rintiantta.github.io/academy-html/guide/chapter11.html#%EA%B8%B0%EB%B3%B8-%EC%98%88%EC%A0%9C-11-1-%EB%AC%B8%EC%84%9C-%EA%B0%9D%EC%B2%B4-%EC%84%A0%ED%83%9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chapter11.html#%EA%B8%B0%EB%B3%B8-%EC%98%88%EC%A0%9C-11-2-%EB%AC%B8%EC%84%9C-%EA%B0%9D%EC%B2%B4-%EC%86%8D%EC%84%B1-%EC%B6%94%EC%B6%9C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3-%EB%AC%B8%EC%84%9C-%EA%B0%9D%EC%B2%B4-%EC%86%8D%EC%84%B1-%EC%A1%B0%EC%9E%9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11.html#%EA%B8%B0%EB%B3%B8-%EC%98%88%EC%A0%9C-11-3-%EB%AC%B8%EC%84%9C-%EA%B0%9D%EC%B2%B4-%EC%86%8D%EC%84%B1-%EC%A1%B0%EC%9E%9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11-3] 문서 객체 속성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함수를 이용해 속성 지정하기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7884368" y="786190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17" descr="C:\Users\acauser2\Desktop\강의교안 작업\fig_4455\ch11_샘플\코드 11-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526" y="1628800"/>
            <a:ext cx="6396754" cy="410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6170" y="5085184"/>
            <a:ext cx="5977830" cy="102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스타일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.css() 메서드 사용</a:t>
            </a: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11-4] 문서 객체 스타일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속성 값을 입력해 스타일 속성 지정하기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7884368" y="208233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3768" y="836712"/>
            <a:ext cx="3602236" cy="11099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8"/>
          <p:cNvGrpSpPr/>
          <p:nvPr/>
        </p:nvGrpSpPr>
        <p:grpSpPr>
          <a:xfrm>
            <a:off x="539550" y="2840824"/>
            <a:ext cx="8496945" cy="3788577"/>
            <a:chOff x="539551" y="2780928"/>
            <a:chExt cx="8460378" cy="3772273"/>
          </a:xfrm>
        </p:grpSpPr>
        <p:pic>
          <p:nvPicPr>
            <p:cNvPr id="149" name="Google Shape;149;p18" descr="C:\Users\acauser2\Desktop\강의교안 작업\fig_4455\ch11_샘플\코드 11-8.jpg"/>
            <p:cNvPicPr preferRelativeResize="0"/>
            <p:nvPr/>
          </p:nvPicPr>
          <p:blipFill rotWithShape="1">
            <a:blip r:embed="rId5">
              <a:alphaModFix/>
            </a:blip>
            <a:srcRect l="66554" t="30627" b="27241"/>
            <a:stretch/>
          </p:blipFill>
          <p:spPr>
            <a:xfrm>
              <a:off x="6084168" y="3849632"/>
              <a:ext cx="2520280" cy="2699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" name="Google Shape;150;p18"/>
            <p:cNvGrpSpPr/>
            <p:nvPr/>
          </p:nvGrpSpPr>
          <p:grpSpPr>
            <a:xfrm>
              <a:off x="539551" y="2780928"/>
              <a:ext cx="8460378" cy="3772273"/>
              <a:chOff x="531312" y="2458988"/>
              <a:chExt cx="7105849" cy="3168322"/>
            </a:xfrm>
          </p:grpSpPr>
          <p:pic>
            <p:nvPicPr>
              <p:cNvPr id="151" name="Google Shape;151;p18" descr="C:\Users\acauser2\Desktop\강의교안 작업\fig_4455\ch11_샘플\코드 11-8.jpg"/>
              <p:cNvPicPr preferRelativeResize="0"/>
              <p:nvPr/>
            </p:nvPicPr>
            <p:blipFill rotWithShape="1">
              <a:blip r:embed="rId5">
                <a:alphaModFix/>
              </a:blip>
              <a:srcRect r="2616" b="27241"/>
              <a:stretch/>
            </p:blipFill>
            <p:spPr>
              <a:xfrm>
                <a:off x="531312" y="2458988"/>
                <a:ext cx="4986848" cy="31683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41511" y="4575765"/>
                <a:ext cx="3295650" cy="1019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3" name="Google Shape;153;p18" descr="C:\Users\acauser2\Desktop\강의교안 작업\fig_4455\ch11_샘플\코드 11-8.jpg"/>
            <p:cNvPicPr preferRelativeResize="0"/>
            <p:nvPr/>
          </p:nvPicPr>
          <p:blipFill rotWithShape="1">
            <a:blip r:embed="rId5">
              <a:alphaModFix/>
            </a:blip>
            <a:srcRect l="1150" t="72912" r="60106" b="2103"/>
            <a:stretch/>
          </p:blipFill>
          <p:spPr>
            <a:xfrm>
              <a:off x="6228184" y="3022352"/>
              <a:ext cx="2362201" cy="1295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4" name="Google Shape;154;p18"/>
          <p:cNvCxnSpPr/>
          <p:nvPr/>
        </p:nvCxnSpPr>
        <p:spPr>
          <a:xfrm>
            <a:off x="6012160" y="3140968"/>
            <a:ext cx="0" cy="18722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11-4] 문서 객체 스타일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객체를 입력해 스타일 속성 지정하기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7884368" y="76470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" name="Google Shape;162;p19" descr="C:\Users\acauser2\Desktop\강의교안 작업\fig_4455\ch11_샘플\코드 11-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628800"/>
            <a:ext cx="5381861" cy="498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11-4] 문서 객체 스타일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3. 함수를 이용해 스타일 속성 지정하기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7884368" y="76470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0" name="Google Shape;170;p20"/>
          <p:cNvGrpSpPr/>
          <p:nvPr/>
        </p:nvGrpSpPr>
        <p:grpSpPr>
          <a:xfrm>
            <a:off x="683568" y="1628800"/>
            <a:ext cx="5162907" cy="5184576"/>
            <a:chOff x="683568" y="1556792"/>
            <a:chExt cx="5911398" cy="5936209"/>
          </a:xfrm>
        </p:grpSpPr>
        <p:pic>
          <p:nvPicPr>
            <p:cNvPr id="171" name="Google Shape;171;p20" descr="C:\Users\acauser2\Desktop\강의교안 작업\fig_4455\ch11_샘플\코드 11-10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3568" y="1556792"/>
              <a:ext cx="5767387" cy="15018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" name="Google Shape;172;p20"/>
            <p:cNvGrpSpPr/>
            <p:nvPr/>
          </p:nvGrpSpPr>
          <p:grpSpPr>
            <a:xfrm>
              <a:off x="683568" y="2996952"/>
              <a:ext cx="5911398" cy="4496049"/>
              <a:chOff x="683568" y="2996952"/>
              <a:chExt cx="5911398" cy="4496049"/>
            </a:xfrm>
          </p:grpSpPr>
          <p:pic>
            <p:nvPicPr>
              <p:cNvPr id="173" name="Google Shape;173;p20" descr="C:\Users\acauser2\Desktop\강의교안 작업\fig_4455\ch11_샘플\코드 11-10(b).jpg"/>
              <p:cNvPicPr preferRelativeResize="0"/>
              <p:nvPr/>
            </p:nvPicPr>
            <p:blipFill rotWithShape="1">
              <a:blip r:embed="rId5">
                <a:alphaModFix/>
              </a:blip>
              <a:srcRect l="78024" t="4582" r="4144"/>
              <a:stretch/>
            </p:blipFill>
            <p:spPr>
              <a:xfrm rot="-5400000">
                <a:off x="3231731" y="4289055"/>
                <a:ext cx="1657548" cy="4712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20" descr="C:\Users\acauser2\Desktop\강의교안 작업\fig_4455\ch11_샘플\코드 11-10(b).jpg"/>
              <p:cNvPicPr preferRelativeResize="0"/>
              <p:nvPr/>
            </p:nvPicPr>
            <p:blipFill rotWithShape="1">
              <a:blip r:embed="rId5">
                <a:alphaModFix/>
              </a:blip>
              <a:srcRect t="4979"/>
              <a:stretch/>
            </p:blipFill>
            <p:spPr>
              <a:xfrm>
                <a:off x="683568" y="2996952"/>
                <a:ext cx="5911398" cy="2984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20" descr="C:\Users\acauser2\Desktop\강의교안 작업\fig_4455\ch11_샘플\코드 11-10(c).jpg"/>
              <p:cNvPicPr preferRelativeResize="0"/>
              <p:nvPr/>
            </p:nvPicPr>
            <p:blipFill rotWithShape="1">
              <a:blip r:embed="rId6">
                <a:alphaModFix/>
              </a:blip>
              <a:srcRect r="62618" b="59518"/>
              <a:stretch/>
            </p:blipFill>
            <p:spPr>
              <a:xfrm>
                <a:off x="683568" y="5877273"/>
                <a:ext cx="2173932" cy="16157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6" name="Google Shape;176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8104" y="1844824"/>
            <a:ext cx="2952328" cy="354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글자 조작</a:t>
            </a: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11-5] 문서 객체 글자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text( ) 메서드로 내부 글자 조작하기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7847856" y="251438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21" descr="C:\Users\acauser2\Desktop\강의교안 작업\fig_4455\ch11_샘플\표 11-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720" y="836712"/>
            <a:ext cx="3024336" cy="12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 descr="C:\Users\acauser2\Desktop\강의교안 작업\fig_4455\ch11_샘플\코드 11-1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568" y="2807206"/>
            <a:ext cx="5616624" cy="400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8024" y="5701530"/>
            <a:ext cx="3563888" cy="103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11-5] 문서 객체 글자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html( ) 메서드로 내부 글자 조작하기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7847856" y="786190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2" descr="C:\Users\acauser2\Desktop\강의교안 작업\fig_4455\ch11_샘플\코드 11-1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556792"/>
            <a:ext cx="6120680" cy="524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0632" y="2780928"/>
            <a:ext cx="2209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1401" y="4437112"/>
            <a:ext cx="17049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클래스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띄어쓰기로 구분해 문서 객체의 class 속성 값을 여러 개 입력가능 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03" name="Google Shape;203;p23" descr="C:\Users\acauser2\Desktop\강의교안 작업\fig_4455\ch11_샘플\표 11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7" y="2564904"/>
            <a:ext cx="2976331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9" y="1700809"/>
            <a:ext cx="5904655" cy="5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11-6] 클래스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hover()메서드 : 마우스 커서를 올릴 때와 내릴 때 다른 동작 실행 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638293" y="1556792"/>
            <a:ext cx="5335097" cy="5112568"/>
            <a:chOff x="650993" y="1556792"/>
            <a:chExt cx="5505183" cy="5275560"/>
          </a:xfrm>
        </p:grpSpPr>
        <p:pic>
          <p:nvPicPr>
            <p:cNvPr id="212" name="Google Shape;212;p24" descr="C:\Users\acauser2\Desktop\강의교안 작업\fig_4455\ch11_샘플\코드 11-16(a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024" y="1556792"/>
              <a:ext cx="5492152" cy="1615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4" descr="C:\Users\acauser2\Desktop\강의교안 작업\fig_4455\ch11_샘플\코드 11-16(b).jpg"/>
            <p:cNvPicPr preferRelativeResize="0"/>
            <p:nvPr/>
          </p:nvPicPr>
          <p:blipFill rotWithShape="1">
            <a:blip r:embed="rId4">
              <a:alphaModFix/>
            </a:blip>
            <a:srcRect t="3718" b="3455"/>
            <a:stretch/>
          </p:blipFill>
          <p:spPr>
            <a:xfrm>
              <a:off x="650993" y="3022352"/>
              <a:ext cx="5505183" cy="381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24" descr="C:\Users\acauser2\Desktop\강의교안 작업\fig_4455\ch11_샘플\코드 11-13 결과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7904" y="5643628"/>
            <a:ext cx="5143848" cy="102573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ready( ) 메서드 - ready 이벤트(문서 객체 준비 완료 이벤트)가 연결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간단한 이벤트 연결 방식 </a:t>
            </a:r>
            <a:endParaRPr/>
          </a:p>
        </p:txBody>
      </p:sp>
      <p:pic>
        <p:nvPicPr>
          <p:cNvPr id="222" name="Google Shape;222;p25" descr="C:\Users\acauser2\Desktop\강의교안 작업\fig_4455\ch11_샘플\표 11-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00808"/>
            <a:ext cx="66103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969" y="4221088"/>
            <a:ext cx="5231184" cy="65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11-7] click 이벤트 연결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p26" descr="C:\Users\acauser2\Desktop\강의교안 작업\fig_4455\ch11_샘플\코드 11-1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5" y="1340768"/>
            <a:ext cx="5693898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1960" y="4509120"/>
            <a:ext cx="4320480" cy="161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b="1"/>
              <a:t>11장 jQuery 라이브러리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11-8] 복합 이벤트 연결 메서드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코드를 실행하고 글자 위에 마우스 커서를 올리거나 내리면 색상이 변경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0" name="Google Shape;240;p27"/>
          <p:cNvGrpSpPr/>
          <p:nvPr/>
        </p:nvGrpSpPr>
        <p:grpSpPr>
          <a:xfrm>
            <a:off x="611560" y="1556792"/>
            <a:ext cx="6218088" cy="5229200"/>
            <a:chOff x="611560" y="1556792"/>
            <a:chExt cx="6218088" cy="5229200"/>
          </a:xfrm>
        </p:grpSpPr>
        <p:pic>
          <p:nvPicPr>
            <p:cNvPr id="241" name="Google Shape;241;p27" descr="C:\Users\acauser2\Desktop\강의교안 작업\fig_4455\ch11_샘플\코드 11-15.jpg"/>
            <p:cNvPicPr preferRelativeResize="0"/>
            <p:nvPr/>
          </p:nvPicPr>
          <p:blipFill rotWithShape="1">
            <a:blip r:embed="rId4">
              <a:alphaModFix/>
            </a:blip>
            <a:srcRect b="14984"/>
            <a:stretch/>
          </p:blipFill>
          <p:spPr>
            <a:xfrm>
              <a:off x="611560" y="1556792"/>
              <a:ext cx="5624121" cy="52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7" descr="C:\Users\acauser2\Desktop\강의교안 작업\fig_4455\ch11_샘플\코드 11-15.jpg"/>
            <p:cNvPicPr preferRelativeResize="0"/>
            <p:nvPr/>
          </p:nvPicPr>
          <p:blipFill rotWithShape="1">
            <a:blip r:embed="rId4">
              <a:alphaModFix/>
            </a:blip>
            <a:srcRect l="1193" t="85015" r="72632" b="2256"/>
            <a:stretch/>
          </p:blipFill>
          <p:spPr>
            <a:xfrm>
              <a:off x="5304780" y="1819424"/>
              <a:ext cx="1472123" cy="782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7" descr="C:\Users\acauser2\Desktop\강의교안 작업\fig_4455\ch11_샘플\코드 11-15.jpg"/>
            <p:cNvPicPr preferRelativeResize="0"/>
            <p:nvPr/>
          </p:nvPicPr>
          <p:blipFill rotWithShape="1">
            <a:blip r:embed="rId4">
              <a:alphaModFix/>
            </a:blip>
            <a:srcRect l="72729" t="21766" b="14984"/>
            <a:stretch/>
          </p:blipFill>
          <p:spPr>
            <a:xfrm>
              <a:off x="5295900" y="2446288"/>
              <a:ext cx="1533748" cy="43204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4" name="Google Shape;244;p27"/>
          <p:cNvCxnSpPr/>
          <p:nvPr/>
        </p:nvCxnSpPr>
        <p:spPr>
          <a:xfrm>
            <a:off x="5317480" y="1844824"/>
            <a:ext cx="0" cy="7920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5" name="Google Shape;245;p27" descr="C:\Users\acauser2\Desktop\강의교안 작업\fig_4455\ch11_샘플\코드 11-15 결과.jpg"/>
          <p:cNvPicPr preferRelativeResize="0"/>
          <p:nvPr/>
        </p:nvPicPr>
        <p:blipFill rotWithShape="1">
          <a:blip r:embed="rId5">
            <a:alphaModFix/>
          </a:blip>
          <a:srcRect r="54362"/>
          <a:stretch/>
        </p:blipFill>
        <p:spPr>
          <a:xfrm>
            <a:off x="5818436" y="4769594"/>
            <a:ext cx="3308052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 descr="C:\Users\acauser2\Desktop\강의교안 작업\fig_4455\ch11_샘플\코드 11-15 결과.jpg"/>
          <p:cNvPicPr preferRelativeResize="0"/>
          <p:nvPr/>
        </p:nvPicPr>
        <p:blipFill rotWithShape="1">
          <a:blip r:embed="rId5">
            <a:alphaModFix/>
          </a:blip>
          <a:srcRect l="45287" t="-2214"/>
          <a:stretch/>
        </p:blipFill>
        <p:spPr>
          <a:xfrm>
            <a:off x="5076056" y="5417666"/>
            <a:ext cx="3965873" cy="60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라이브러리로 일반 이벤트를 연결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on( ) 메서드 - 두 가지 방법으로 이벤트를 연결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53" name="Google Shape;253;p28" descr="C:\Users\acauser2\Desktop\강의교안 작업\fig_4455\ch11_샘플\표 11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00809"/>
            <a:ext cx="2559054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3867150"/>
            <a:ext cx="5184576" cy="255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11-9] 일반 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➊ 방법으로 이벤트를 연결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2" name="Google Shape;262;p29"/>
          <p:cNvGrpSpPr/>
          <p:nvPr/>
        </p:nvGrpSpPr>
        <p:grpSpPr>
          <a:xfrm>
            <a:off x="693093" y="1628800"/>
            <a:ext cx="5303161" cy="5112568"/>
            <a:chOff x="693093" y="1628800"/>
            <a:chExt cx="5705003" cy="5499968"/>
          </a:xfrm>
        </p:grpSpPr>
        <p:pic>
          <p:nvPicPr>
            <p:cNvPr id="263" name="Google Shape;263;p29" descr="C:\Users\acauser2\Desktop\강의교안 작업\fig_4455\ch11_샘플\코드 11-16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3093" y="1628800"/>
              <a:ext cx="5679107" cy="1670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9" descr="C:\Users\acauser2\Desktop\강의교안 작업\fig_4455\ch11_샘플\코드 11-16(b).jpg"/>
            <p:cNvPicPr preferRelativeResize="0"/>
            <p:nvPr/>
          </p:nvPicPr>
          <p:blipFill rotWithShape="1">
            <a:blip r:embed="rId5">
              <a:alphaModFix/>
            </a:blip>
            <a:srcRect t="3390" b="2745"/>
            <a:stretch/>
          </p:blipFill>
          <p:spPr>
            <a:xfrm>
              <a:off x="699750" y="3140968"/>
              <a:ext cx="5698346" cy="3987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0072" y="5013176"/>
            <a:ext cx="3600400" cy="116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11-9] 일반 이벤트 연결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➋ 방법으로 이벤트를 연결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386011" y="1669901"/>
            <a:ext cx="6031124" cy="4673327"/>
            <a:chOff x="386011" y="1669901"/>
            <a:chExt cx="6031124" cy="4673327"/>
          </a:xfrm>
        </p:grpSpPr>
        <p:pic>
          <p:nvPicPr>
            <p:cNvPr id="274" name="Google Shape;274;p30" descr="C:\Users\acauser2\Desktop\강의교안 작업\fig_4455\ch11_샘플\코드 11-17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536" y="1669901"/>
              <a:ext cx="6016834" cy="1772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0" descr="C:\Users\acauser2\Desktop\강의교안 작업\fig_4455\ch11_샘플\코드 11-17(b).jpg"/>
            <p:cNvPicPr preferRelativeResize="0"/>
            <p:nvPr/>
          </p:nvPicPr>
          <p:blipFill rotWithShape="1">
            <a:blip r:embed="rId5">
              <a:alphaModFix/>
            </a:blip>
            <a:srcRect t="4950"/>
            <a:stretch/>
          </p:blipFill>
          <p:spPr>
            <a:xfrm>
              <a:off x="386011" y="3259584"/>
              <a:ext cx="6031124" cy="30836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 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이벤트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라이브러리를 이용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모든 웹 브라우저에서 같은 방법으로 이벤트 객체를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리스너의 매개변수를 사용해 이벤트 객체를 전달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 객체의 속성 확인</a:t>
            </a:r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9" y="2276873"/>
            <a:ext cx="3672407" cy="106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 descr="C:\Users\acauser2\Desktop\강의교안 작업\fig_4455\ch11_샘플\그림 11-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187" y="3729732"/>
            <a:ext cx="5176957" cy="286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이벤트</a:t>
            </a:r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11-10] 기본 이벤트 제거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1" name="Google Shape;291;p32"/>
          <p:cNvGrpSpPr/>
          <p:nvPr/>
        </p:nvGrpSpPr>
        <p:grpSpPr>
          <a:xfrm>
            <a:off x="467544" y="1307019"/>
            <a:ext cx="6110493" cy="5290333"/>
            <a:chOff x="467544" y="1307019"/>
            <a:chExt cx="6110493" cy="5290333"/>
          </a:xfrm>
        </p:grpSpPr>
        <p:pic>
          <p:nvPicPr>
            <p:cNvPr id="292" name="Google Shape;292;p32" descr="C:\Users\acauser2\Desktop\강의교안 작업\fig_4455\ch11_샘플\코드 11-18.jpg"/>
            <p:cNvPicPr preferRelativeResize="0"/>
            <p:nvPr/>
          </p:nvPicPr>
          <p:blipFill rotWithShape="1">
            <a:blip r:embed="rId4">
              <a:alphaModFix/>
            </a:blip>
            <a:srcRect b="16767"/>
            <a:stretch/>
          </p:blipFill>
          <p:spPr>
            <a:xfrm>
              <a:off x="467544" y="1307019"/>
              <a:ext cx="6107789" cy="5290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2" descr="C:\Users\acauser2\Desktop\강의교안 작업\fig_4455\ch11_샘플\코드 11-18.jpg"/>
            <p:cNvPicPr preferRelativeResize="0"/>
            <p:nvPr/>
          </p:nvPicPr>
          <p:blipFill rotWithShape="1">
            <a:blip r:embed="rId4">
              <a:alphaModFix/>
            </a:blip>
            <a:srcRect l="24158" t="55562" b="31849"/>
            <a:stretch/>
          </p:blipFill>
          <p:spPr>
            <a:xfrm>
              <a:off x="1945804" y="6165304"/>
              <a:ext cx="4632233" cy="432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8024" y="4894560"/>
            <a:ext cx="4032448" cy="16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시각 효과 메서드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간단한 효과 메서드 제공 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속도를 매개변수로 입력 가능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속도를 입력하지 않으면 기본 값인 500밀리초가 적용</a:t>
            </a:r>
            <a:endParaRPr/>
          </a:p>
        </p:txBody>
      </p:sp>
      <p:pic>
        <p:nvPicPr>
          <p:cNvPr id="301" name="Google Shape;301;p33" descr="C:\Users\acauser2\Desktop\강의교안 작업\fig_4455\ch11_샘플\표 11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60" y="1587256"/>
            <a:ext cx="4392488" cy="320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 descr="C:\Users\acauser2\Desktop\강의교안 작업\fig_4455\ch11_샘플\표 11-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3" y="4967920"/>
            <a:ext cx="2664296" cy="177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11-11] 태그가 사라졌다가 나타나는 효과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67544" y="1268760"/>
            <a:ext cx="6116533" cy="5400600"/>
            <a:chOff x="467544" y="548680"/>
            <a:chExt cx="6681398" cy="5899348"/>
          </a:xfrm>
        </p:grpSpPr>
        <p:pic>
          <p:nvPicPr>
            <p:cNvPr id="311" name="Google Shape;311;p34" descr="C:\Users\acauser2\Desktop\강의교안 작업\fig_4455\ch11_샘플\코드 11-20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7544" y="548680"/>
              <a:ext cx="6681398" cy="4320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4" descr="C:\Users\acauser2\Desktop\강의교안 작업\fig_4455\ch11_샘플\코드 11-20(b).jpg"/>
            <p:cNvPicPr preferRelativeResize="0"/>
            <p:nvPr/>
          </p:nvPicPr>
          <p:blipFill rotWithShape="1">
            <a:blip r:embed="rId5">
              <a:alphaModFix/>
            </a:blip>
            <a:srcRect t="9115" b="6408"/>
            <a:stretch/>
          </p:blipFill>
          <p:spPr>
            <a:xfrm>
              <a:off x="467544" y="4606528"/>
              <a:ext cx="6673527" cy="1841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7610" y="1340768"/>
            <a:ext cx="5176390" cy="7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애니메이션 효과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animate( ) 메서드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 세 가지 형태로 사용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1" y="1994849"/>
            <a:ext cx="5544616" cy="18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11-12] 애니메이션 효과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7847856" y="836712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36" descr="C:\Users\acauser2\Desktop\강의교안 작업\fig_4455\ch11_샘플\코드 11-2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1268759"/>
            <a:ext cx="6048672" cy="542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0032" y="3638934"/>
            <a:ext cx="1429412" cy="139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60032" y="5079094"/>
            <a:ext cx="4032448" cy="1374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페이지에 jQuery 라이브러리를 추가합니다.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라이브러리를 사용해 문서 객체를 조작할 수 있습니다.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라이브러리를 사용해 문서 객체에 효과를 부여합니다.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플러그인을 활용합니다.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jQuery 라이브러리 설정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선택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문서 객체 조작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이벤트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시각 효과</a:t>
            </a:r>
            <a:endParaRPr b="0"/>
          </a:p>
        </p:txBody>
      </p:sp>
      <p:pic>
        <p:nvPicPr>
          <p:cNvPr id="75" name="Google Shape;75;p10" descr="C:\Users\acauser2\Desktop\강의교안 작업\fig_4455\ch11_샘플\그림 11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708920"/>
            <a:ext cx="4608512" cy="79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애니메이션 효과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애니메이션 예약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animate() 혹은 delay() 메서드 사용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차례대로 실행 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애니메이션 정지 메서드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애니메이션을 잠시 멈추거나 중지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37" name="Google Shape;337;p37" descr="C:\Users\acauser2\Desktop\강의교안 작업\fig_4455\ch11_샘플\그림 11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3968" y="836712"/>
            <a:ext cx="4248472" cy="231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 descr="C:\Users\acauser2\Desktop\강의교안 작업\fig_4455\ch11_샘플\표 11-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612" y="4278582"/>
            <a:ext cx="36957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애니메이션 효과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➊ delay( ) 메서드를 animate( ) 메서드 사이에 입력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애니메이션을 특정시간만큼 정지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7" lvl="2" indent="0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➋의 stop( )메서드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매개변수로 숫자를 입력한 delay( ) 메서드와 달리 불을 입력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916833"/>
            <a:ext cx="4968552" cy="55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584" y="3645024"/>
            <a:ext cx="4968552" cy="55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애니메이션 효과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clearQueue 매개변수의 기본 값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false - 현재 실행 중인 애니메이션만 멈춤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true - 예약된 모든 애니메이션을 제거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goToEnd 매개변수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애니메이션을 중지할 때 어떤 상태로 종료할지 지정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11-13] 애니메이션 효과 정지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clearQueue 매개변수와 goToEnd 매개변수를 조절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버튼을 눌러 작동 방식 직접 확인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59" name="Google Shape;359;p40"/>
          <p:cNvSpPr/>
          <p:nvPr/>
        </p:nvSpPr>
        <p:spPr>
          <a:xfrm>
            <a:off x="7847856" y="76470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40" descr="C:\Users\acauser2\Desktop\강의교안 작업\fig_4455\ch11_샘플\코드 11-24(a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44" y="1960374"/>
            <a:ext cx="5544616" cy="469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시각 효과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11-13] 애니메이션 효과 정지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7847856" y="76470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8" name="Google Shape;368;p41"/>
          <p:cNvGrpSpPr/>
          <p:nvPr/>
        </p:nvGrpSpPr>
        <p:grpSpPr>
          <a:xfrm>
            <a:off x="467544" y="1319868"/>
            <a:ext cx="4968552" cy="5421500"/>
            <a:chOff x="683568" y="1412776"/>
            <a:chExt cx="5688632" cy="6207224"/>
          </a:xfrm>
        </p:grpSpPr>
        <p:pic>
          <p:nvPicPr>
            <p:cNvPr id="369" name="Google Shape;369;p41" descr="C:\Users\acauser2\Desktop\강의교안 작업\fig_4455\ch11_샘플\코드 11-24(b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0465" y="1412776"/>
              <a:ext cx="5661735" cy="1694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41" descr="C:\Users\acauser2\Desktop\강의교안 작업\fig_4455\ch11_샘플\코드 11-24(c).jpg"/>
            <p:cNvPicPr preferRelativeResize="0"/>
            <p:nvPr/>
          </p:nvPicPr>
          <p:blipFill rotWithShape="1">
            <a:blip r:embed="rId5">
              <a:alphaModFix/>
            </a:blip>
            <a:srcRect t="3052" b="3169"/>
            <a:stretch/>
          </p:blipFill>
          <p:spPr>
            <a:xfrm>
              <a:off x="683568" y="2947435"/>
              <a:ext cx="5688632" cy="46725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" name="Google Shape;37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2040" y="4758334"/>
            <a:ext cx="1800200" cy="208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jQuery 라이브러리 설정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jQuery 라이브러리 사용 방법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1. 파일을 다운로드해 외부 자바스크립트 파일로 추가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http://jquery.com</a:t>
            </a:r>
            <a:r>
              <a:rPr lang="ko-KR"/>
              <a:t>에 접속 jQuery 다운로드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2" name="Google Shape;82;p11" descr="C:\Users\acauser2\Desktop\강의교안 작업\fig_4455\ch11_샘플\그림 11-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334" y="2276872"/>
            <a:ext cx="6009332" cy="41057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5436096" y="3717032"/>
            <a:ext cx="1512168" cy="432048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jQuery 라이브러리 설정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jQuery 라이브러리 사용 방법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2. CDN 호스트 사용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https://code.jquery.com/</a:t>
            </a:r>
            <a:r>
              <a:rPr lang="ko-KR"/>
              <a:t>에 접속 원하는 파일 (책에서는 uncompressed 버전 사용) 링크 주소 복사</a:t>
            </a:r>
            <a:endParaRPr/>
          </a:p>
          <a:p>
            <a:pPr marL="720725" lvl="2" indent="-96837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492896"/>
            <a:ext cx="4283968" cy="293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 descr="C:\Users\acauser2\Desktop\강의교안 작업\fig_4455\ch11_샘플\코드 11-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5976" y="2325712"/>
            <a:ext cx="4788024" cy="291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문서 객체 선택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968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11-1] 문서 객체 선택</a:t>
            </a:r>
            <a:endParaRPr/>
          </a:p>
        </p:txBody>
      </p:sp>
      <p:pic>
        <p:nvPicPr>
          <p:cNvPr id="98" name="Google Shape;98;p13" descr="C:\Users\acauser2\Desktop\강의교안 작업\fig_4455\ch11_샘플\그림 11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836713"/>
            <a:ext cx="4608512" cy="7931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6300192" y="1628800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13" descr="C:\Users\acauser2\Desktop\강의교안 작업\fig_4455\ch11_샘플\코드 11-2.jpg"/>
          <p:cNvPicPr preferRelativeResize="0"/>
          <p:nvPr/>
        </p:nvPicPr>
        <p:blipFill rotWithShape="1">
          <a:blip r:embed="rId6">
            <a:alphaModFix/>
          </a:blip>
          <a:srcRect b="3798"/>
          <a:stretch/>
        </p:blipFill>
        <p:spPr>
          <a:xfrm>
            <a:off x="467544" y="2183657"/>
            <a:ext cx="5863591" cy="439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9992" y="4335842"/>
            <a:ext cx="4545438" cy="2333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속성 조작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11-2] 문서 객체 속성 추출</a:t>
            </a:r>
            <a:endParaRPr/>
          </a:p>
        </p:txBody>
      </p:sp>
      <p:pic>
        <p:nvPicPr>
          <p:cNvPr id="108" name="Google Shape;108;p14" descr="C:\Users\acauser2\Desktop\강의교안 작업\fig_4455\ch11_샘플\표 11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7" y="836712"/>
            <a:ext cx="3096344" cy="110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C:\Users\acauser2\Desktop\강의교안 작업\fig_4455\ch11_샘플\코드 11-3.jpg"/>
          <p:cNvPicPr preferRelativeResize="0"/>
          <p:nvPr/>
        </p:nvPicPr>
        <p:blipFill rotWithShape="1">
          <a:blip r:embed="rId4">
            <a:alphaModFix/>
          </a:blip>
          <a:srcRect b="2730"/>
          <a:stretch/>
        </p:blipFill>
        <p:spPr>
          <a:xfrm>
            <a:off x="539551" y="2492896"/>
            <a:ext cx="5602445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2120" y="2708920"/>
            <a:ext cx="27051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884368" y="2082334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11-3] 문서 객체 속성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1. 속성 값을 입력해 속성 지정하기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7884368" y="786190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674044" y="1673446"/>
            <a:ext cx="6058196" cy="4907213"/>
            <a:chOff x="602036" y="1844824"/>
            <a:chExt cx="6574458" cy="5325392"/>
          </a:xfrm>
        </p:grpSpPr>
        <p:pic>
          <p:nvPicPr>
            <p:cNvPr id="120" name="Google Shape;120;p15" descr="C:\Users\acauser2\Desktop\강의교안 작업\fig_4455\ch11_샘플\코드 11-4(a)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1560" y="1844824"/>
              <a:ext cx="6558897" cy="2645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 descr="C:\Users\acauser2\Desktop\강의교안 작업\fig_4455\ch11_샘플\코드 11-4(b).jpg"/>
            <p:cNvPicPr preferRelativeResize="0"/>
            <p:nvPr/>
          </p:nvPicPr>
          <p:blipFill rotWithShape="1">
            <a:blip r:embed="rId5">
              <a:alphaModFix/>
            </a:blip>
            <a:srcRect t="6145"/>
            <a:stretch/>
          </p:blipFill>
          <p:spPr>
            <a:xfrm>
              <a:off x="602036" y="4293096"/>
              <a:ext cx="6574458" cy="2877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27984" y="4941168"/>
            <a:ext cx="4451648" cy="153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문서 객체 조작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11-3] 문서 객체 속성 조작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객체를 입력해 속성 지정하기</a:t>
            </a:r>
            <a:endParaRPr b="1"/>
          </a:p>
        </p:txBody>
      </p:sp>
      <p:sp>
        <p:nvSpPr>
          <p:cNvPr id="129" name="Google Shape;129;p16"/>
          <p:cNvSpPr/>
          <p:nvPr/>
        </p:nvSpPr>
        <p:spPr>
          <a:xfrm>
            <a:off x="7884368" y="786190"/>
            <a:ext cx="12961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 dirty="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Picture 2" descr="C:\Users\acauser2\Desktop\강의교안 작업\fig_4455\ch11_샘플\코드 11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647852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화면 슬라이드 쇼(4:3)</PresentationFormat>
  <Paragraphs>244</Paragraphs>
  <Slides>35</Slides>
  <Notes>35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1_Office 테마</vt:lpstr>
      <vt:lpstr>PowerPoint 프레젠테이션</vt:lpstr>
      <vt:lpstr>11장 jQuery 라이브러리</vt:lpstr>
      <vt:lpstr>Contents</vt:lpstr>
      <vt:lpstr>01 jQuery 라이브러리 설정</vt:lpstr>
      <vt:lpstr>01 jQuery 라이브러리 설정</vt:lpstr>
      <vt:lpstr>02 문서 객체 선택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03 문서 객체 조작</vt:lpstr>
      <vt:lpstr>04 이벤트</vt:lpstr>
      <vt:lpstr>04 이벤트</vt:lpstr>
      <vt:lpstr>04 이벤트</vt:lpstr>
      <vt:lpstr>04 이벤트</vt:lpstr>
      <vt:lpstr>04 이벤트</vt:lpstr>
      <vt:lpstr>04 이벤트</vt:lpstr>
      <vt:lpstr>04 이벤트 </vt:lpstr>
      <vt:lpstr>04 이벤트</vt:lpstr>
      <vt:lpstr>05 시각 효과</vt:lpstr>
      <vt:lpstr>05 시각 효과</vt:lpstr>
      <vt:lpstr>05 시각 효과</vt:lpstr>
      <vt:lpstr>05 시각 효과</vt:lpstr>
      <vt:lpstr>05 시각 효과</vt:lpstr>
      <vt:lpstr>05 시각 효과</vt:lpstr>
      <vt:lpstr>05 시각 효과</vt:lpstr>
      <vt:lpstr>05 시각 효과</vt:lpstr>
      <vt:lpstr>05 시각 효과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acauser2</cp:lastModifiedBy>
  <cp:revision>1</cp:revision>
  <dcterms:modified xsi:type="dcterms:W3CDTF">2019-08-30T06:30:47Z</dcterms:modified>
</cp:coreProperties>
</file>